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60" r:id="rId3"/>
    <p:sldId id="279" r:id="rId4"/>
    <p:sldId id="261" r:id="rId5"/>
    <p:sldId id="257" r:id="rId6"/>
    <p:sldId id="277" r:id="rId7"/>
    <p:sldId id="262" r:id="rId8"/>
    <p:sldId id="263" r:id="rId9"/>
    <p:sldId id="258" r:id="rId10"/>
    <p:sldId id="259" r:id="rId11"/>
    <p:sldId id="264" r:id="rId12"/>
    <p:sldId id="274" r:id="rId13"/>
    <p:sldId id="270" r:id="rId14"/>
    <p:sldId id="266" r:id="rId15"/>
    <p:sldId id="268" r:id="rId16"/>
    <p:sldId id="278" r:id="rId17"/>
    <p:sldId id="267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073DE0-35D0-4F0F-9301-0966C4D98EE0}" v="14" dt="2025-11-04T10:03:52.0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45438A-5795-4CF5-9D64-DE0E74E1EE7F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B5AFF5-76DB-43E1-BE5A-240C194A8F85}">
      <dgm:prSet phldrT="[Text]"/>
      <dgm:spPr/>
      <dgm:t>
        <a:bodyPr/>
        <a:lstStyle/>
        <a:p>
          <a:r>
            <a:rPr lang="en-GB" dirty="0"/>
            <a:t>Assess</a:t>
          </a:r>
        </a:p>
      </dgm:t>
    </dgm:pt>
    <dgm:pt modelId="{9CA8B3BD-8510-40A2-A10A-C745A0A5A903}" type="parTrans" cxnId="{87A2277F-AA56-4ACC-96A5-3E0CA64988C9}">
      <dgm:prSet/>
      <dgm:spPr/>
      <dgm:t>
        <a:bodyPr/>
        <a:lstStyle/>
        <a:p>
          <a:endParaRPr lang="en-GB"/>
        </a:p>
      </dgm:t>
    </dgm:pt>
    <dgm:pt modelId="{D38916C7-D5B0-4747-B2B7-84E7ABD95FB9}" type="sibTrans" cxnId="{87A2277F-AA56-4ACC-96A5-3E0CA64988C9}">
      <dgm:prSet/>
      <dgm:spPr/>
      <dgm:t>
        <a:bodyPr/>
        <a:lstStyle/>
        <a:p>
          <a:endParaRPr lang="en-GB"/>
        </a:p>
      </dgm:t>
    </dgm:pt>
    <dgm:pt modelId="{A4BD7595-F50F-4FA7-8598-4054EF4ECD1D}">
      <dgm:prSet phldrT="[Text]"/>
      <dgm:spPr/>
      <dgm:t>
        <a:bodyPr/>
        <a:lstStyle/>
        <a:p>
          <a:r>
            <a:rPr lang="en-GB" dirty="0"/>
            <a:t>Plan</a:t>
          </a:r>
        </a:p>
      </dgm:t>
    </dgm:pt>
    <dgm:pt modelId="{82AAA972-29F4-441D-AB13-F71E0AA187C2}" type="parTrans" cxnId="{6CC73211-ACC4-46DA-8F8E-A4E917A1262C}">
      <dgm:prSet/>
      <dgm:spPr/>
      <dgm:t>
        <a:bodyPr/>
        <a:lstStyle/>
        <a:p>
          <a:endParaRPr lang="en-GB"/>
        </a:p>
      </dgm:t>
    </dgm:pt>
    <dgm:pt modelId="{8865C8D2-E6F8-49F2-B119-B6B605652DA0}" type="sibTrans" cxnId="{6CC73211-ACC4-46DA-8F8E-A4E917A1262C}">
      <dgm:prSet/>
      <dgm:spPr/>
      <dgm:t>
        <a:bodyPr/>
        <a:lstStyle/>
        <a:p>
          <a:endParaRPr lang="en-GB"/>
        </a:p>
      </dgm:t>
    </dgm:pt>
    <dgm:pt modelId="{963E3687-EE65-46D9-8B67-C088513E48D7}">
      <dgm:prSet phldrT="[Text]"/>
      <dgm:spPr/>
      <dgm:t>
        <a:bodyPr/>
        <a:lstStyle/>
        <a:p>
          <a:r>
            <a:rPr lang="en-GB" dirty="0"/>
            <a:t>Do</a:t>
          </a:r>
        </a:p>
      </dgm:t>
    </dgm:pt>
    <dgm:pt modelId="{25397A21-9DF9-42A8-B145-F43D6BC774AC}" type="parTrans" cxnId="{66CE7CBE-FAC6-42E7-92FC-4DD0A5A933FC}">
      <dgm:prSet/>
      <dgm:spPr/>
      <dgm:t>
        <a:bodyPr/>
        <a:lstStyle/>
        <a:p>
          <a:endParaRPr lang="en-GB"/>
        </a:p>
      </dgm:t>
    </dgm:pt>
    <dgm:pt modelId="{DC99F6DE-CA77-4BEF-A089-DE89B901AE83}" type="sibTrans" cxnId="{66CE7CBE-FAC6-42E7-92FC-4DD0A5A933FC}">
      <dgm:prSet/>
      <dgm:spPr/>
      <dgm:t>
        <a:bodyPr/>
        <a:lstStyle/>
        <a:p>
          <a:endParaRPr lang="en-GB"/>
        </a:p>
      </dgm:t>
    </dgm:pt>
    <dgm:pt modelId="{36CDF6FC-AC0D-46C6-AF0A-9C3BC5E3DE69}">
      <dgm:prSet phldrT="[Text]"/>
      <dgm:spPr/>
      <dgm:t>
        <a:bodyPr/>
        <a:lstStyle/>
        <a:p>
          <a:r>
            <a:rPr lang="en-GB" dirty="0"/>
            <a:t>Review</a:t>
          </a:r>
        </a:p>
      </dgm:t>
    </dgm:pt>
    <dgm:pt modelId="{39E47025-21E9-445B-8731-34C8F5010E54}" type="parTrans" cxnId="{23210386-0BF2-4F86-8802-FB2199A35DB6}">
      <dgm:prSet/>
      <dgm:spPr/>
      <dgm:t>
        <a:bodyPr/>
        <a:lstStyle/>
        <a:p>
          <a:endParaRPr lang="en-GB"/>
        </a:p>
      </dgm:t>
    </dgm:pt>
    <dgm:pt modelId="{FAE29595-CBF2-4CAD-8BE3-B537865FAAB7}" type="sibTrans" cxnId="{23210386-0BF2-4F86-8802-FB2199A35DB6}">
      <dgm:prSet/>
      <dgm:spPr/>
      <dgm:t>
        <a:bodyPr/>
        <a:lstStyle/>
        <a:p>
          <a:endParaRPr lang="en-GB"/>
        </a:p>
      </dgm:t>
    </dgm:pt>
    <dgm:pt modelId="{B0916539-6CCC-4BDC-A913-DDBA529F7B70}" type="pres">
      <dgm:prSet presAssocID="{0345438A-5795-4CF5-9D64-DE0E74E1EE7F}" presName="cycle" presStyleCnt="0">
        <dgm:presLayoutVars>
          <dgm:dir/>
          <dgm:resizeHandles val="exact"/>
        </dgm:presLayoutVars>
      </dgm:prSet>
      <dgm:spPr/>
    </dgm:pt>
    <dgm:pt modelId="{52DAFA6A-E096-4904-9936-115C7C4CEE01}" type="pres">
      <dgm:prSet presAssocID="{17B5AFF5-76DB-43E1-BE5A-240C194A8F85}" presName="node" presStyleLbl="node1" presStyleIdx="0" presStyleCnt="4">
        <dgm:presLayoutVars>
          <dgm:bulletEnabled val="1"/>
        </dgm:presLayoutVars>
      </dgm:prSet>
      <dgm:spPr/>
    </dgm:pt>
    <dgm:pt modelId="{4CA3F303-512B-41D6-A50E-5FDC67BE8022}" type="pres">
      <dgm:prSet presAssocID="{D38916C7-D5B0-4747-B2B7-84E7ABD95FB9}" presName="sibTrans" presStyleLbl="sibTrans2D1" presStyleIdx="0" presStyleCnt="4"/>
      <dgm:spPr/>
    </dgm:pt>
    <dgm:pt modelId="{66DD13A7-6EEB-4BA7-A01B-4FE09DC453E9}" type="pres">
      <dgm:prSet presAssocID="{D38916C7-D5B0-4747-B2B7-84E7ABD95FB9}" presName="connectorText" presStyleLbl="sibTrans2D1" presStyleIdx="0" presStyleCnt="4"/>
      <dgm:spPr/>
    </dgm:pt>
    <dgm:pt modelId="{C3D80403-1919-488E-8016-B45FDC329D11}" type="pres">
      <dgm:prSet presAssocID="{A4BD7595-F50F-4FA7-8598-4054EF4ECD1D}" presName="node" presStyleLbl="node1" presStyleIdx="1" presStyleCnt="4">
        <dgm:presLayoutVars>
          <dgm:bulletEnabled val="1"/>
        </dgm:presLayoutVars>
      </dgm:prSet>
      <dgm:spPr/>
    </dgm:pt>
    <dgm:pt modelId="{F380D8DA-EFEB-4A50-B144-3F7DE1081E31}" type="pres">
      <dgm:prSet presAssocID="{8865C8D2-E6F8-49F2-B119-B6B605652DA0}" presName="sibTrans" presStyleLbl="sibTrans2D1" presStyleIdx="1" presStyleCnt="4"/>
      <dgm:spPr/>
    </dgm:pt>
    <dgm:pt modelId="{DA1C0CC4-8AE0-44C8-BEB2-C0BB775F5BEF}" type="pres">
      <dgm:prSet presAssocID="{8865C8D2-E6F8-49F2-B119-B6B605652DA0}" presName="connectorText" presStyleLbl="sibTrans2D1" presStyleIdx="1" presStyleCnt="4"/>
      <dgm:spPr/>
    </dgm:pt>
    <dgm:pt modelId="{888A1C46-F306-4543-943C-E50EF57C0BC3}" type="pres">
      <dgm:prSet presAssocID="{963E3687-EE65-46D9-8B67-C088513E48D7}" presName="node" presStyleLbl="node1" presStyleIdx="2" presStyleCnt="4">
        <dgm:presLayoutVars>
          <dgm:bulletEnabled val="1"/>
        </dgm:presLayoutVars>
      </dgm:prSet>
      <dgm:spPr/>
    </dgm:pt>
    <dgm:pt modelId="{94E6525B-56D3-4640-AF8A-93DE144E96E3}" type="pres">
      <dgm:prSet presAssocID="{DC99F6DE-CA77-4BEF-A089-DE89B901AE83}" presName="sibTrans" presStyleLbl="sibTrans2D1" presStyleIdx="2" presStyleCnt="4"/>
      <dgm:spPr/>
    </dgm:pt>
    <dgm:pt modelId="{D6C32D5C-E929-4093-8029-877CFA41E82D}" type="pres">
      <dgm:prSet presAssocID="{DC99F6DE-CA77-4BEF-A089-DE89B901AE83}" presName="connectorText" presStyleLbl="sibTrans2D1" presStyleIdx="2" presStyleCnt="4"/>
      <dgm:spPr/>
    </dgm:pt>
    <dgm:pt modelId="{4B516EB5-3403-42F4-828D-38947BB158B6}" type="pres">
      <dgm:prSet presAssocID="{36CDF6FC-AC0D-46C6-AF0A-9C3BC5E3DE69}" presName="node" presStyleLbl="node1" presStyleIdx="3" presStyleCnt="4">
        <dgm:presLayoutVars>
          <dgm:bulletEnabled val="1"/>
        </dgm:presLayoutVars>
      </dgm:prSet>
      <dgm:spPr/>
    </dgm:pt>
    <dgm:pt modelId="{9C6FB4B2-E6C2-422B-AAE2-5C63E5B235FC}" type="pres">
      <dgm:prSet presAssocID="{FAE29595-CBF2-4CAD-8BE3-B537865FAAB7}" presName="sibTrans" presStyleLbl="sibTrans2D1" presStyleIdx="3" presStyleCnt="4"/>
      <dgm:spPr/>
    </dgm:pt>
    <dgm:pt modelId="{A492A399-BE6E-42AB-A8EF-A07DD5D4F46D}" type="pres">
      <dgm:prSet presAssocID="{FAE29595-CBF2-4CAD-8BE3-B537865FAAB7}" presName="connectorText" presStyleLbl="sibTrans2D1" presStyleIdx="3" presStyleCnt="4"/>
      <dgm:spPr/>
    </dgm:pt>
  </dgm:ptLst>
  <dgm:cxnLst>
    <dgm:cxn modelId="{6CC73211-ACC4-46DA-8F8E-A4E917A1262C}" srcId="{0345438A-5795-4CF5-9D64-DE0E74E1EE7F}" destId="{A4BD7595-F50F-4FA7-8598-4054EF4ECD1D}" srcOrd="1" destOrd="0" parTransId="{82AAA972-29F4-441D-AB13-F71E0AA187C2}" sibTransId="{8865C8D2-E6F8-49F2-B119-B6B605652DA0}"/>
    <dgm:cxn modelId="{BDD41237-7206-4EFA-88C0-2BC81F69F903}" type="presOf" srcId="{0345438A-5795-4CF5-9D64-DE0E74E1EE7F}" destId="{B0916539-6CCC-4BDC-A913-DDBA529F7B70}" srcOrd="0" destOrd="0" presId="urn:microsoft.com/office/officeart/2005/8/layout/cycle2"/>
    <dgm:cxn modelId="{90147E3C-E4A2-46D9-9B29-6B71DC1F52CA}" type="presOf" srcId="{36CDF6FC-AC0D-46C6-AF0A-9C3BC5E3DE69}" destId="{4B516EB5-3403-42F4-828D-38947BB158B6}" srcOrd="0" destOrd="0" presId="urn:microsoft.com/office/officeart/2005/8/layout/cycle2"/>
    <dgm:cxn modelId="{484EB43D-3110-49E8-946A-B2A9AB1F4B24}" type="presOf" srcId="{D38916C7-D5B0-4747-B2B7-84E7ABD95FB9}" destId="{4CA3F303-512B-41D6-A50E-5FDC67BE8022}" srcOrd="0" destOrd="0" presId="urn:microsoft.com/office/officeart/2005/8/layout/cycle2"/>
    <dgm:cxn modelId="{FEB48E63-8396-4FA7-8C38-B2D11B8D5927}" type="presOf" srcId="{A4BD7595-F50F-4FA7-8598-4054EF4ECD1D}" destId="{C3D80403-1919-488E-8016-B45FDC329D11}" srcOrd="0" destOrd="0" presId="urn:microsoft.com/office/officeart/2005/8/layout/cycle2"/>
    <dgm:cxn modelId="{5EF3ED65-78F1-4AD3-A457-0168329C2239}" type="presOf" srcId="{DC99F6DE-CA77-4BEF-A089-DE89B901AE83}" destId="{D6C32D5C-E929-4093-8029-877CFA41E82D}" srcOrd="1" destOrd="0" presId="urn:microsoft.com/office/officeart/2005/8/layout/cycle2"/>
    <dgm:cxn modelId="{EFF34849-7D41-4978-9DCF-793A3354FF8E}" type="presOf" srcId="{DC99F6DE-CA77-4BEF-A089-DE89B901AE83}" destId="{94E6525B-56D3-4640-AF8A-93DE144E96E3}" srcOrd="0" destOrd="0" presId="urn:microsoft.com/office/officeart/2005/8/layout/cycle2"/>
    <dgm:cxn modelId="{5DDAF86F-1E48-4C8F-A2D3-FC63E9B03E6A}" type="presOf" srcId="{FAE29595-CBF2-4CAD-8BE3-B537865FAAB7}" destId="{9C6FB4B2-E6C2-422B-AAE2-5C63E5B235FC}" srcOrd="0" destOrd="0" presId="urn:microsoft.com/office/officeart/2005/8/layout/cycle2"/>
    <dgm:cxn modelId="{87A2277F-AA56-4ACC-96A5-3E0CA64988C9}" srcId="{0345438A-5795-4CF5-9D64-DE0E74E1EE7F}" destId="{17B5AFF5-76DB-43E1-BE5A-240C194A8F85}" srcOrd="0" destOrd="0" parTransId="{9CA8B3BD-8510-40A2-A10A-C745A0A5A903}" sibTransId="{D38916C7-D5B0-4747-B2B7-84E7ABD95FB9}"/>
    <dgm:cxn modelId="{23210386-0BF2-4F86-8802-FB2199A35DB6}" srcId="{0345438A-5795-4CF5-9D64-DE0E74E1EE7F}" destId="{36CDF6FC-AC0D-46C6-AF0A-9C3BC5E3DE69}" srcOrd="3" destOrd="0" parTransId="{39E47025-21E9-445B-8731-34C8F5010E54}" sibTransId="{FAE29595-CBF2-4CAD-8BE3-B537865FAAB7}"/>
    <dgm:cxn modelId="{66CE7CBE-FAC6-42E7-92FC-4DD0A5A933FC}" srcId="{0345438A-5795-4CF5-9D64-DE0E74E1EE7F}" destId="{963E3687-EE65-46D9-8B67-C088513E48D7}" srcOrd="2" destOrd="0" parTransId="{25397A21-9DF9-42A8-B145-F43D6BC774AC}" sibTransId="{DC99F6DE-CA77-4BEF-A089-DE89B901AE83}"/>
    <dgm:cxn modelId="{EC2F4BC6-C641-4B9E-927E-3F663D6848CD}" type="presOf" srcId="{8865C8D2-E6F8-49F2-B119-B6B605652DA0}" destId="{F380D8DA-EFEB-4A50-B144-3F7DE1081E31}" srcOrd="0" destOrd="0" presId="urn:microsoft.com/office/officeart/2005/8/layout/cycle2"/>
    <dgm:cxn modelId="{F17A99D7-C03A-499E-B401-3EE12AD4E2CB}" type="presOf" srcId="{FAE29595-CBF2-4CAD-8BE3-B537865FAAB7}" destId="{A492A399-BE6E-42AB-A8EF-A07DD5D4F46D}" srcOrd="1" destOrd="0" presId="urn:microsoft.com/office/officeart/2005/8/layout/cycle2"/>
    <dgm:cxn modelId="{FF4CDDDD-303B-4D06-88EF-68E4BA6036C1}" type="presOf" srcId="{8865C8D2-E6F8-49F2-B119-B6B605652DA0}" destId="{DA1C0CC4-8AE0-44C8-BEB2-C0BB775F5BEF}" srcOrd="1" destOrd="0" presId="urn:microsoft.com/office/officeart/2005/8/layout/cycle2"/>
    <dgm:cxn modelId="{BBD74CE7-C81A-4722-89BE-0F96DB9E17DB}" type="presOf" srcId="{17B5AFF5-76DB-43E1-BE5A-240C194A8F85}" destId="{52DAFA6A-E096-4904-9936-115C7C4CEE01}" srcOrd="0" destOrd="0" presId="urn:microsoft.com/office/officeart/2005/8/layout/cycle2"/>
    <dgm:cxn modelId="{C24694EB-2AC5-4E15-AF84-6900900D5094}" type="presOf" srcId="{D38916C7-D5B0-4747-B2B7-84E7ABD95FB9}" destId="{66DD13A7-6EEB-4BA7-A01B-4FE09DC453E9}" srcOrd="1" destOrd="0" presId="urn:microsoft.com/office/officeart/2005/8/layout/cycle2"/>
    <dgm:cxn modelId="{9C1F2DFE-8EF8-4A2A-AB16-9864BB3AFE5A}" type="presOf" srcId="{963E3687-EE65-46D9-8B67-C088513E48D7}" destId="{888A1C46-F306-4543-943C-E50EF57C0BC3}" srcOrd="0" destOrd="0" presId="urn:microsoft.com/office/officeart/2005/8/layout/cycle2"/>
    <dgm:cxn modelId="{AB6CC7CA-0AD5-4145-9E6F-65184C8CA94E}" type="presParOf" srcId="{B0916539-6CCC-4BDC-A913-DDBA529F7B70}" destId="{52DAFA6A-E096-4904-9936-115C7C4CEE01}" srcOrd="0" destOrd="0" presId="urn:microsoft.com/office/officeart/2005/8/layout/cycle2"/>
    <dgm:cxn modelId="{E44ADA05-F333-4AC1-8EE4-7034F563EF24}" type="presParOf" srcId="{B0916539-6CCC-4BDC-A913-DDBA529F7B70}" destId="{4CA3F303-512B-41D6-A50E-5FDC67BE8022}" srcOrd="1" destOrd="0" presId="urn:microsoft.com/office/officeart/2005/8/layout/cycle2"/>
    <dgm:cxn modelId="{86AF87AD-B9F3-4095-811A-3B6BA170B8F5}" type="presParOf" srcId="{4CA3F303-512B-41D6-A50E-5FDC67BE8022}" destId="{66DD13A7-6EEB-4BA7-A01B-4FE09DC453E9}" srcOrd="0" destOrd="0" presId="urn:microsoft.com/office/officeart/2005/8/layout/cycle2"/>
    <dgm:cxn modelId="{7D26A141-588F-413E-8B60-3E119862F5CA}" type="presParOf" srcId="{B0916539-6CCC-4BDC-A913-DDBA529F7B70}" destId="{C3D80403-1919-488E-8016-B45FDC329D11}" srcOrd="2" destOrd="0" presId="urn:microsoft.com/office/officeart/2005/8/layout/cycle2"/>
    <dgm:cxn modelId="{832904A2-7347-4B4B-8AED-AC7D23DA8DF6}" type="presParOf" srcId="{B0916539-6CCC-4BDC-A913-DDBA529F7B70}" destId="{F380D8DA-EFEB-4A50-B144-3F7DE1081E31}" srcOrd="3" destOrd="0" presId="urn:microsoft.com/office/officeart/2005/8/layout/cycle2"/>
    <dgm:cxn modelId="{9FEA55CC-0C26-4F03-AB2C-1F1C19161F55}" type="presParOf" srcId="{F380D8DA-EFEB-4A50-B144-3F7DE1081E31}" destId="{DA1C0CC4-8AE0-44C8-BEB2-C0BB775F5BEF}" srcOrd="0" destOrd="0" presId="urn:microsoft.com/office/officeart/2005/8/layout/cycle2"/>
    <dgm:cxn modelId="{A176509E-78FB-4AFD-9BCD-1C3B7C08E11C}" type="presParOf" srcId="{B0916539-6CCC-4BDC-A913-DDBA529F7B70}" destId="{888A1C46-F306-4543-943C-E50EF57C0BC3}" srcOrd="4" destOrd="0" presId="urn:microsoft.com/office/officeart/2005/8/layout/cycle2"/>
    <dgm:cxn modelId="{B8639B11-FB0C-4AB8-8493-D7C64A9D67FD}" type="presParOf" srcId="{B0916539-6CCC-4BDC-A913-DDBA529F7B70}" destId="{94E6525B-56D3-4640-AF8A-93DE144E96E3}" srcOrd="5" destOrd="0" presId="urn:microsoft.com/office/officeart/2005/8/layout/cycle2"/>
    <dgm:cxn modelId="{79A1432C-49F2-410E-9649-E13B1DC475AD}" type="presParOf" srcId="{94E6525B-56D3-4640-AF8A-93DE144E96E3}" destId="{D6C32D5C-E929-4093-8029-877CFA41E82D}" srcOrd="0" destOrd="0" presId="urn:microsoft.com/office/officeart/2005/8/layout/cycle2"/>
    <dgm:cxn modelId="{CF9E6911-79D9-42A9-BA50-74FBFCEBE900}" type="presParOf" srcId="{B0916539-6CCC-4BDC-A913-DDBA529F7B70}" destId="{4B516EB5-3403-42F4-828D-38947BB158B6}" srcOrd="6" destOrd="0" presId="urn:microsoft.com/office/officeart/2005/8/layout/cycle2"/>
    <dgm:cxn modelId="{F0991133-DD38-4BD9-8BAD-1C117A87E669}" type="presParOf" srcId="{B0916539-6CCC-4BDC-A913-DDBA529F7B70}" destId="{9C6FB4B2-E6C2-422B-AAE2-5C63E5B235FC}" srcOrd="7" destOrd="0" presId="urn:microsoft.com/office/officeart/2005/8/layout/cycle2"/>
    <dgm:cxn modelId="{26B5EE9C-6EA3-4253-8897-6837613ED541}" type="presParOf" srcId="{9C6FB4B2-E6C2-422B-AAE2-5C63E5B235FC}" destId="{A492A399-BE6E-42AB-A8EF-A07DD5D4F46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DAFA6A-E096-4904-9936-115C7C4CEE01}">
      <dsp:nvSpPr>
        <dsp:cNvPr id="0" name=""/>
        <dsp:cNvSpPr/>
      </dsp:nvSpPr>
      <dsp:spPr>
        <a:xfrm>
          <a:off x="3334841" y="1340"/>
          <a:ext cx="1470669" cy="14706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Assess</a:t>
          </a:r>
        </a:p>
      </dsp:txBody>
      <dsp:txXfrm>
        <a:off x="3550215" y="216714"/>
        <a:ext cx="1039921" cy="1039921"/>
      </dsp:txXfrm>
    </dsp:sp>
    <dsp:sp modelId="{4CA3F303-512B-41D6-A50E-5FDC67BE8022}">
      <dsp:nvSpPr>
        <dsp:cNvPr id="0" name=""/>
        <dsp:cNvSpPr/>
      </dsp:nvSpPr>
      <dsp:spPr>
        <a:xfrm rot="2700000">
          <a:off x="4647849" y="1262382"/>
          <a:ext cx="392420" cy="4963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4665090" y="1320030"/>
        <a:ext cx="274694" cy="297810"/>
      </dsp:txXfrm>
    </dsp:sp>
    <dsp:sp modelId="{C3D80403-1919-488E-8016-B45FDC329D11}">
      <dsp:nvSpPr>
        <dsp:cNvPr id="0" name=""/>
        <dsp:cNvSpPr/>
      </dsp:nvSpPr>
      <dsp:spPr>
        <a:xfrm>
          <a:off x="4898315" y="1564813"/>
          <a:ext cx="1470669" cy="14706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Plan</a:t>
          </a:r>
        </a:p>
      </dsp:txBody>
      <dsp:txXfrm>
        <a:off x="5113689" y="1780187"/>
        <a:ext cx="1039921" cy="1039921"/>
      </dsp:txXfrm>
    </dsp:sp>
    <dsp:sp modelId="{F380D8DA-EFEB-4A50-B144-3F7DE1081E31}">
      <dsp:nvSpPr>
        <dsp:cNvPr id="0" name=""/>
        <dsp:cNvSpPr/>
      </dsp:nvSpPr>
      <dsp:spPr>
        <a:xfrm rot="8100000">
          <a:off x="4663555" y="2825856"/>
          <a:ext cx="392420" cy="4963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 rot="10800000">
        <a:off x="4764040" y="2883504"/>
        <a:ext cx="274694" cy="297810"/>
      </dsp:txXfrm>
    </dsp:sp>
    <dsp:sp modelId="{888A1C46-F306-4543-943C-E50EF57C0BC3}">
      <dsp:nvSpPr>
        <dsp:cNvPr id="0" name=""/>
        <dsp:cNvSpPr/>
      </dsp:nvSpPr>
      <dsp:spPr>
        <a:xfrm>
          <a:off x="3334841" y="3128287"/>
          <a:ext cx="1470669" cy="14706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Do</a:t>
          </a:r>
        </a:p>
      </dsp:txBody>
      <dsp:txXfrm>
        <a:off x="3550215" y="3343661"/>
        <a:ext cx="1039921" cy="1039921"/>
      </dsp:txXfrm>
    </dsp:sp>
    <dsp:sp modelId="{94E6525B-56D3-4640-AF8A-93DE144E96E3}">
      <dsp:nvSpPr>
        <dsp:cNvPr id="0" name=""/>
        <dsp:cNvSpPr/>
      </dsp:nvSpPr>
      <dsp:spPr>
        <a:xfrm rot="13500000">
          <a:off x="3100081" y="2841563"/>
          <a:ext cx="392420" cy="4963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 rot="10800000">
        <a:off x="3200566" y="2982455"/>
        <a:ext cx="274694" cy="297810"/>
      </dsp:txXfrm>
    </dsp:sp>
    <dsp:sp modelId="{4B516EB5-3403-42F4-828D-38947BB158B6}">
      <dsp:nvSpPr>
        <dsp:cNvPr id="0" name=""/>
        <dsp:cNvSpPr/>
      </dsp:nvSpPr>
      <dsp:spPr>
        <a:xfrm>
          <a:off x="1771367" y="1564813"/>
          <a:ext cx="1470669" cy="14706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Review</a:t>
          </a:r>
        </a:p>
      </dsp:txBody>
      <dsp:txXfrm>
        <a:off x="1986741" y="1780187"/>
        <a:ext cx="1039921" cy="1039921"/>
      </dsp:txXfrm>
    </dsp:sp>
    <dsp:sp modelId="{9C6FB4B2-E6C2-422B-AAE2-5C63E5B235FC}">
      <dsp:nvSpPr>
        <dsp:cNvPr id="0" name=""/>
        <dsp:cNvSpPr/>
      </dsp:nvSpPr>
      <dsp:spPr>
        <a:xfrm rot="18900000">
          <a:off x="3084375" y="1278089"/>
          <a:ext cx="392420" cy="4963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3101616" y="1418981"/>
        <a:ext cx="274694" cy="297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BFB37-2623-BF42-A2AE-E6D6E8A57449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A746C-3C12-CA4D-B59F-D2428C5FFB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35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CBD6A-AA91-A937-0124-0D850EC58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011687-790D-AE0E-A375-3063E0BC96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DB1AD7-CE10-A5CE-FA6E-AAC69364A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1A1984-FB56-F0BC-6406-C76F0FB65A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A746C-3C12-CA4D-B59F-D2428C5FFB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52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A746C-3C12-CA4D-B59F-D2428C5FFB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134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A746C-3C12-CA4D-B59F-D2428C5FFBF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7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8C348-2725-B1F8-5958-3B9C0DF2C1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0254C2-358C-AC30-D283-62967D58FE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947A4-272B-1BB0-4268-EC944C600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A7D48-7D09-502D-6855-F607E3A14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3798C2-2DD2-3D70-D18B-7EFF03331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202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B28E3-0CDA-10A9-2F9C-06CEC49A1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74446-2BD6-6AD9-3770-40D678EFA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00821-5788-0251-5CE2-E9BFD6BD4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A32FD-73E2-9AB1-6F00-A65F49450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74671-BAC2-D473-FBFF-979F4F1FD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11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68551-BDEB-97F9-27DE-4C54E7A04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C9E946-AF6F-EFA2-251E-FD82C85D1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A84ED-1AFF-3997-C198-3699B0A12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4472C-8275-E3A8-F438-F80020738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A9269-6E98-79E5-8CC7-731CFA726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707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45C6D-7787-ACFB-1265-53703806A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C6B52-9B90-FF54-9392-7DA1F50651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7E4167-1A3F-88C2-F01C-84EE188663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824C68-721E-7D50-6B8C-0CED8680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D8A3B-38DF-0550-2662-33AEF8E16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0D25A-57B7-1F29-028A-2258E8D33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2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9573A-7F2C-9CA9-CD9B-B1D0FFAA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C1740A-09F4-0D21-009F-F96BE5D1B0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B69232-6512-DF48-1CD0-91B5C08286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8CDCCF-BF64-E0C8-F430-E8CBCD57DE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746F93-EC62-452C-9B2D-3308988A59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AC06E7-2477-9332-2BA8-1FC225CE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73553B-D048-2456-2C86-FC5E5CF88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6DE8B-9C5B-454F-4FD5-1AB12C05B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4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DC836-C6B5-800B-4046-EB286F2E1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4106EC-EFB2-C8B0-E549-13DF8A6DF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BE36D5-3792-410F-8F23-300D2E82D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CB6135-F4C5-2EFD-6820-78ED972EE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533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6EFFBE-C4CB-6798-9D14-52745DD6B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50BD71-99DD-D1B4-F593-CA41A8255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91B17-5219-1714-7360-E54B47F10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396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F56D2-1BB4-F9ED-2145-32FCEA8A1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D83DD-C606-ED8D-C7BB-4E3E1CF45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73FFF9-58FA-112C-100A-7D8DAE605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83787-6BD6-14AB-020B-3F22AF2C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47209-E93B-4A59-7F0C-307EA3CD3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5767C-2C3B-0D47-6140-94FD21DA7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54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CFE87-8843-1C50-1CCC-46AC93614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68F20A-61A9-1DE7-6E2E-DA49BA6605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D1F68B-9E17-9EC1-3292-4753EDA6F3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FEB8C-1056-B1CB-E490-1EA64B1ED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E0ACA-A128-9070-7D93-94A4B84B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E66DD9-6AB4-4879-B187-FC81830DE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5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A2554-DF4E-0E39-D2AD-E387C8498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58B2AB-84C3-8BC1-1792-92DAB6F5E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A5141-7851-0D38-EF22-DBC06CA0D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A318A-34F4-E4B9-C987-ACD8851A9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9D010-511E-906A-C303-B4A0F5B06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143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765C1E-20FE-907E-B576-C7CD37149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CEB97D-B71E-239E-54F7-A5E50D5077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E74F8D-A208-5B44-8AF9-9B0082F60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57B5F-4DB6-F474-25AE-4428870CB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2C7DD-C66E-6DAB-F816-D73C60FDE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265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B583BC-A009-619D-DE30-680006976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ACCF19-61EB-5AD5-B744-913C1B920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A7BF7-926C-5A19-040D-AE0EE9176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C2F4E-B019-0744-9590-0AEF4D358D7A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F2F5A-A900-241A-B4AF-5EA17EA1F9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862FB-5174-5087-EE13-E0A6341CB9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628BC-B04B-C14D-BBD1-C04DC7C22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82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2.png"/><Relationship Id="rId18" Type="http://schemas.openxmlformats.org/officeDocument/2006/relationships/image" Target="../media/image57.png"/><Relationship Id="rId3" Type="http://schemas.openxmlformats.org/officeDocument/2006/relationships/image" Target="../media/image44.png"/><Relationship Id="rId7" Type="http://schemas.openxmlformats.org/officeDocument/2006/relationships/image" Target="../media/image11.png"/><Relationship Id="rId12" Type="http://schemas.openxmlformats.org/officeDocument/2006/relationships/image" Target="../media/image51.png"/><Relationship Id="rId17" Type="http://schemas.openxmlformats.org/officeDocument/2006/relationships/image" Target="../media/image56.png"/><Relationship Id="rId2" Type="http://schemas.openxmlformats.org/officeDocument/2006/relationships/image" Target="../media/image43.png"/><Relationship Id="rId16" Type="http://schemas.openxmlformats.org/officeDocument/2006/relationships/image" Target="../media/image55.png"/><Relationship Id="rId20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image" Target="../media/image46.png"/><Relationship Id="rId15" Type="http://schemas.openxmlformats.org/officeDocument/2006/relationships/image" Target="../media/image54.png"/><Relationship Id="rId10" Type="http://schemas.openxmlformats.org/officeDocument/2006/relationships/image" Target="../media/image14.png"/><Relationship Id="rId19" Type="http://schemas.openxmlformats.org/officeDocument/2006/relationships/image" Target="../media/image58.png"/><Relationship Id="rId4" Type="http://schemas.openxmlformats.org/officeDocument/2006/relationships/image" Target="../media/image45.png"/><Relationship Id="rId9" Type="http://schemas.openxmlformats.org/officeDocument/2006/relationships/image" Target="../media/image49.png"/><Relationship Id="rId14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4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BD4F8-5895-0C58-527E-B8FB781BA9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006" y="1031050"/>
            <a:ext cx="11441987" cy="643472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Abbots Hall Primary Academy</a:t>
            </a:r>
            <a:br>
              <a:rPr lang="en-U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D1ADC9-3DE3-EF67-DA03-EB2BCB30CC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9052" y="1972472"/>
            <a:ext cx="11153889" cy="165576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Welcome to our SEND </a:t>
            </a: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(Special Educational Needs and Disability) </a:t>
            </a: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Information Report</a:t>
            </a:r>
          </a:p>
          <a:p>
            <a:endParaRPr lang="en-US" sz="4400" dirty="0"/>
          </a:p>
          <a:p>
            <a:endParaRPr lang="en-US" sz="3200" dirty="0"/>
          </a:p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2025 - 2026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7256A2-560A-9763-9793-B34D9B44A7BB}"/>
              </a:ext>
            </a:extLst>
          </p:cNvPr>
          <p:cNvSpPr txBox="1"/>
          <p:nvPr/>
        </p:nvSpPr>
        <p:spPr>
          <a:xfrm>
            <a:off x="3129834" y="5997501"/>
            <a:ext cx="6100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0" cap="none" spc="0" dirty="0">
                <a:ln w="0"/>
                <a:gradFill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6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8900000" scaled="1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Script" panose="030B0504020000000003" pitchFamily="66" charset="0"/>
                <a:cs typeface="Arial" panose="020B0604020202020204" pitchFamily="34" charset="0"/>
              </a:rPr>
              <a:t>Achieve, Believe, Create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BC89D6-437B-DE44-6B7F-F7E2B51A0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620" y="4135995"/>
            <a:ext cx="706360" cy="93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287267-1B93-A7D4-4C3F-9214ED1F1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276" y="4018469"/>
            <a:ext cx="1143560" cy="992761"/>
          </a:xfrm>
          <a:prstGeom prst="rect">
            <a:avLst/>
          </a:prstGeom>
        </p:spPr>
      </p:pic>
      <p:pic>
        <p:nvPicPr>
          <p:cNvPr id="7" name="Picture 6" descr="A blue and white logo&#10;&#10;AI-generated content may be incorrect.">
            <a:extLst>
              <a:ext uri="{FF2B5EF4-FFF2-40B4-BE49-F238E27FC236}">
                <a16:creationId xmlns:a16="http://schemas.microsoft.com/office/drawing/2014/main" id="{E28EA236-E0E9-80D4-2D6C-54E7D504DE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7669" y="860499"/>
            <a:ext cx="796654" cy="98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535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A0BB6-CA15-7FED-2BF4-EA810D889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350" y="27388"/>
            <a:ext cx="10515600" cy="868755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People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11523-F82F-E51F-4E88-04065E018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5655" y="947103"/>
            <a:ext cx="3255749" cy="86875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 Teacher</a:t>
            </a:r>
          </a:p>
          <a:p>
            <a:pPr marL="0" indent="0" algn="ctr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Mr. J. Arnold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B70E6AF-7D8F-B397-DA41-AE58E69A90B7}"/>
              </a:ext>
            </a:extLst>
          </p:cNvPr>
          <p:cNvSpPr txBox="1">
            <a:spLocks/>
          </p:cNvSpPr>
          <p:nvPr/>
        </p:nvSpPr>
        <p:spPr>
          <a:xfrm>
            <a:off x="645020" y="1794596"/>
            <a:ext cx="4296428" cy="1222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Deputy Headteacher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Inclusion Lead / Mental Health Lead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Mr. S. Holmes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F336014-037C-00E0-5947-AAB4198F8F6A}"/>
              </a:ext>
            </a:extLst>
          </p:cNvPr>
          <p:cNvSpPr txBox="1">
            <a:spLocks/>
          </p:cNvSpPr>
          <p:nvPr/>
        </p:nvSpPr>
        <p:spPr>
          <a:xfrm>
            <a:off x="7971404" y="1845556"/>
            <a:ext cx="3138190" cy="74819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SENCo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Mrs. J. Adams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B52203D-2ECF-C7C3-1E40-13BF36303654}"/>
              </a:ext>
            </a:extLst>
          </p:cNvPr>
          <p:cNvSpPr txBox="1">
            <a:spLocks/>
          </p:cNvSpPr>
          <p:nvPr/>
        </p:nvSpPr>
        <p:spPr>
          <a:xfrm>
            <a:off x="2215725" y="3642463"/>
            <a:ext cx="3668127" cy="8687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Family Support Worker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Miss D. Smith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ACAD4BA-CC18-D465-6882-79F9988C8248}"/>
              </a:ext>
            </a:extLst>
          </p:cNvPr>
          <p:cNvSpPr txBox="1">
            <a:spLocks/>
          </p:cNvSpPr>
          <p:nvPr/>
        </p:nvSpPr>
        <p:spPr>
          <a:xfrm>
            <a:off x="6308150" y="3642463"/>
            <a:ext cx="3786691" cy="74819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Mentor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Mrs. C. Foster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7058D6-5793-5B80-0421-460732520B25}"/>
              </a:ext>
            </a:extLst>
          </p:cNvPr>
          <p:cNvSpPr txBox="1"/>
          <p:nvPr/>
        </p:nvSpPr>
        <p:spPr>
          <a:xfrm>
            <a:off x="2942203" y="5559927"/>
            <a:ext cx="9649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Governor with responsibility for SEND is Sharyn Derrick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46CFC3-73CB-4071-2CD0-1CF23E447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259" y="3660374"/>
            <a:ext cx="657225" cy="7524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7FB59B-096A-7024-8AA3-5E44B2BBC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4306" y="1710209"/>
            <a:ext cx="713489" cy="67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72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25B2BA7-5690-5EAD-F662-388D43C899F4}"/>
              </a:ext>
            </a:extLst>
          </p:cNvPr>
          <p:cNvSpPr txBox="1">
            <a:spLocks/>
          </p:cNvSpPr>
          <p:nvPr/>
        </p:nvSpPr>
        <p:spPr>
          <a:xfrm>
            <a:off x="838199" y="33948"/>
            <a:ext cx="10515600" cy="862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solidFill>
                  <a:schemeClr val="accent1">
                    <a:lumMod val="75000"/>
                  </a:schemeClr>
                </a:solidFill>
              </a:rPr>
              <a:t>Our School’s Vision for SEND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5DF10E-6392-CA89-D291-6930E8C7F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" y="896733"/>
            <a:ext cx="4419600" cy="676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4ED847-4910-2CE7-8A23-0126F63724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3126"/>
          <a:stretch>
            <a:fillRect/>
          </a:stretch>
        </p:blipFill>
        <p:spPr>
          <a:xfrm>
            <a:off x="5156835" y="921158"/>
            <a:ext cx="6372225" cy="651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A63A17-F9F1-B0CA-F095-B3D8A500E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7605" y="1759518"/>
            <a:ext cx="3905250" cy="68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23CFAF-C97E-8C91-DD96-E0BAAFAA94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685" r="50022" b="685"/>
          <a:stretch>
            <a:fillRect/>
          </a:stretch>
        </p:blipFill>
        <p:spPr>
          <a:xfrm>
            <a:off x="662940" y="1759518"/>
            <a:ext cx="3184665" cy="6762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A16D40-D605-4BB0-390B-661CF86328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967" y="2725387"/>
            <a:ext cx="6391275" cy="2286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DA18775-F5CC-5958-10CF-65546B44F9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199" y="5300981"/>
            <a:ext cx="6181725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98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BD69C-B965-5FB5-2EB7-3A6101F8A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518" y="161961"/>
            <a:ext cx="10515600" cy="862785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SEND?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80110-D383-CE5F-EC48-8A378259A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966" y="2256819"/>
            <a:ext cx="11502167" cy="40135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child has SEND when:</a:t>
            </a:r>
          </a:p>
          <a:p>
            <a:pPr marL="0" indent="0" algn="just"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find learning harder than most children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have a disability that makes it harder to use school facilities 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need support that is extra or different.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C2352B-31EB-02AA-4EC0-7B3F350A0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352" y="900665"/>
            <a:ext cx="1143560" cy="9927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F941E4-E2D9-5FB3-1AE9-E1BECDE79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0962" y="3052762"/>
            <a:ext cx="8286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38274C-ED85-59C3-1C4F-784994CA7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2996" y="3072135"/>
            <a:ext cx="952500" cy="752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134AC1-FC36-BCD8-5860-5F6B54830E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0355" y="4070067"/>
            <a:ext cx="771525" cy="752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5F82BB-8FF0-0882-6CCA-5F9F84679B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7246" y="5246565"/>
            <a:ext cx="762000" cy="7524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393D5B-0350-8DB2-4C3D-88C0E39656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3325" y="5246566"/>
            <a:ext cx="5619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15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A2DA4-6A3F-7C78-F66C-8B95B186A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57" y="321478"/>
            <a:ext cx="11589250" cy="5717372"/>
          </a:xfrm>
        </p:spPr>
        <p:txBody>
          <a:bodyPr>
            <a:noAutofit/>
          </a:bodyPr>
          <a:lstStyle/>
          <a:p>
            <a:pPr fontAlgn="t"/>
            <a:br>
              <a:rPr lang="en-GB" sz="2800" b="0" i="0" u="none" strike="noStrike" dirty="0">
                <a:solidFill>
                  <a:srgbClr val="061091"/>
                </a:solidFill>
                <a:effectLst/>
                <a:latin typeface="Open Sans" panose="020B0606030504020204" pitchFamily="34" charset="0"/>
              </a:rPr>
            </a:b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68BC4-FCCB-8915-0BA6-B4F2CBDC1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64" y="869744"/>
            <a:ext cx="11346035" cy="511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455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AEB0D-6EDE-3699-7180-227345E99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3FDAF-68B1-D8CB-F158-8E5CD43E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5161" y="365319"/>
            <a:ext cx="10515600" cy="630176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SEND?</a:t>
            </a:r>
            <a:b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25EE34-B712-E17B-01B5-EB674FB91A13}"/>
              </a:ext>
            </a:extLst>
          </p:cNvPr>
          <p:cNvSpPr txBox="1"/>
          <p:nvPr/>
        </p:nvSpPr>
        <p:spPr>
          <a:xfrm>
            <a:off x="106885" y="1549304"/>
            <a:ext cx="11263479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Cognition and Learning 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endParaRPr lang="en-GB" sz="2000" b="1" dirty="0">
              <a:effectLst/>
            </a:endParaRPr>
          </a:p>
          <a:p>
            <a:pPr marL="457200" indent="-457200">
              <a:buAutoNum type="arabicPeriod"/>
            </a:pPr>
            <a:endParaRPr lang="en-GB" sz="2000" b="1" dirty="0">
              <a:effectLst/>
            </a:endParaRPr>
          </a:p>
          <a:p>
            <a:endParaRPr lang="en-GB" sz="2000" dirty="0">
              <a:effectLst/>
            </a:endParaRPr>
          </a:p>
          <a:p>
            <a:pPr>
              <a:spcAft>
                <a:spcPts val="600"/>
              </a:spcAft>
              <a:buNone/>
              <a:tabLst>
                <a:tab pos="571500" algn="l"/>
              </a:tabLst>
            </a:pPr>
            <a:r>
              <a:rPr lang="en-GB" sz="2000" dirty="0"/>
              <a:t>		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dyslexia</a:t>
            </a:r>
            <a:r>
              <a:rPr lang="en-GB" sz="2000" dirty="0"/>
              <a:t>		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dyscalculia</a:t>
            </a:r>
            <a:r>
              <a:rPr lang="en-GB" sz="2000" dirty="0"/>
              <a:t>		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memory</a:t>
            </a:r>
            <a:r>
              <a:rPr lang="en-GB" sz="2000" dirty="0"/>
              <a:t>		  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focus</a:t>
            </a:r>
            <a:endParaRPr lang="en-GB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effectLst/>
            </a:endParaRPr>
          </a:p>
          <a:p>
            <a:endParaRPr lang="en-GB" sz="2000" b="1" dirty="0"/>
          </a:p>
          <a:p>
            <a:r>
              <a:rPr lang="en-GB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Communication and Interaction</a:t>
            </a:r>
          </a:p>
          <a:p>
            <a:pPr lvl="1"/>
            <a:endParaRPr lang="en-GB" sz="2000" dirty="0">
              <a:effectLst/>
            </a:endParaRPr>
          </a:p>
          <a:p>
            <a:pPr lvl="1"/>
            <a:endParaRPr lang="en-GB" sz="2000" dirty="0">
              <a:effectLst/>
            </a:endParaRPr>
          </a:p>
          <a:p>
            <a:pPr lvl="1"/>
            <a:endParaRPr lang="en-GB" sz="2000" dirty="0">
              <a:effectLst/>
            </a:endParaRPr>
          </a:p>
          <a:p>
            <a:pPr lvl="1"/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Autism / ASD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/>
              <a:t>				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speech and language needs </a:t>
            </a:r>
            <a:r>
              <a:rPr lang="en-GB" sz="2000" dirty="0"/>
              <a:t>		 </a:t>
            </a:r>
            <a:endParaRPr lang="en-GB" sz="2000" dirty="0">
              <a:effectLst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4EEA2A-3E3B-AA7C-0CE5-F60D89B11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452" y="1453024"/>
            <a:ext cx="781050" cy="7524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3210DB-18E6-142A-9492-98AB0D92A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3374" y="1453024"/>
            <a:ext cx="828675" cy="752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1BC3BB2-3BDC-F0D7-9256-243DC8B495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3625" y="3730152"/>
            <a:ext cx="732724" cy="7146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1D8122-7744-7189-8AB3-450535319D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8275" y="3776770"/>
            <a:ext cx="828675" cy="6680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936853B-269C-024F-7B5C-A46118034D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3707" y="2561719"/>
            <a:ext cx="971550" cy="7524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2934D84-FF0A-2630-0829-01925BA37A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1193" y="2542076"/>
            <a:ext cx="971550" cy="752475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8F660EF5-6BF8-8A61-A813-A77295A43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850" y="2561719"/>
            <a:ext cx="752475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10B84E4-7C32-E86D-D277-067D2459FD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47755" y="2542075"/>
            <a:ext cx="828675" cy="752475"/>
          </a:xfrm>
          <a:prstGeom prst="rect">
            <a:avLst/>
          </a:prstGeom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9E3F0E3-1EFC-3872-5C04-7E42637A4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007" y="4963939"/>
            <a:ext cx="85725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E57A2A0F-4E7B-2191-8463-EF3F1266A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268" y="4963939"/>
            <a:ext cx="847725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C5560A1-E5FE-56F0-65F1-03AAF0012A7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025850" y="4932458"/>
            <a:ext cx="762000" cy="752475"/>
          </a:xfrm>
          <a:prstGeom prst="rect">
            <a:avLst/>
          </a:prstGeom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4AE678C2-FB3B-F78B-C294-0DF6C5545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0064" y="221794"/>
            <a:ext cx="1560697" cy="135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488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2E35B5-84D8-A630-3EC1-D69FE6F7CC52}"/>
              </a:ext>
            </a:extLst>
          </p:cNvPr>
          <p:cNvSpPr txBox="1"/>
          <p:nvPr/>
        </p:nvSpPr>
        <p:spPr>
          <a:xfrm>
            <a:off x="218487" y="644388"/>
            <a:ext cx="11442143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Social, Emotional Mental Health (SEMH) </a:t>
            </a:r>
          </a:p>
          <a:p>
            <a:endParaRPr lang="en-GB" sz="20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/>
          </a:p>
          <a:p>
            <a:endParaRPr lang="en-GB" sz="2000" dirty="0">
              <a:effectLst/>
            </a:endParaRPr>
          </a:p>
          <a:p>
            <a:pPr marL="447675">
              <a:spcAft>
                <a:spcPts val="600"/>
              </a:spcAft>
            </a:pPr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ADHD</a:t>
            </a:r>
            <a:r>
              <a:rPr lang="en-GB" sz="2000" dirty="0">
                <a:effectLst/>
              </a:rPr>
              <a:t>		</a:t>
            </a:r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  <a:r>
              <a:rPr lang="en-GB" sz="2000" dirty="0">
                <a:effectLst/>
              </a:rPr>
              <a:t>		</a:t>
            </a:r>
            <a:r>
              <a:rPr lang="en-GB" sz="2000" dirty="0"/>
              <a:t>       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ehaviour linked to emotions</a:t>
            </a:r>
          </a:p>
          <a:p>
            <a:pPr marL="447675">
              <a:spcAft>
                <a:spcPts val="600"/>
              </a:spcAft>
            </a:pPr>
            <a:endParaRPr lang="en-GB" sz="2000" dirty="0"/>
          </a:p>
          <a:p>
            <a:pPr marL="447675">
              <a:spcAft>
                <a:spcPts val="600"/>
              </a:spcAft>
            </a:pPr>
            <a:endParaRPr lang="en-GB" sz="2000" dirty="0">
              <a:effectLst/>
            </a:endParaRPr>
          </a:p>
          <a:p>
            <a:r>
              <a:rPr lang="en-GB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Physical / Sensory needs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effectLst/>
            </a:endParaRPr>
          </a:p>
          <a:p>
            <a:endParaRPr lang="en-GB" sz="2000" dirty="0">
              <a:effectLst/>
            </a:endParaRP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Cerebral palsy</a:t>
            </a:r>
            <a:r>
              <a:rPr lang="en-GB" sz="2000" dirty="0"/>
              <a:t>	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dyspraxia</a:t>
            </a:r>
            <a:r>
              <a:rPr lang="en-GB" sz="2000" dirty="0"/>
              <a:t> 	    </a:t>
            </a:r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hearing difficulty</a:t>
            </a:r>
            <a:r>
              <a:rPr lang="en-GB" sz="2000" dirty="0">
                <a:effectLst/>
              </a:rPr>
              <a:t>	  </a:t>
            </a:r>
            <a:r>
              <a:rPr lang="en-GB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Blind / visually impaired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8EC98E-A0F2-055B-2C0A-0AF0965368B2}"/>
              </a:ext>
            </a:extLst>
          </p:cNvPr>
          <p:cNvSpPr txBox="1"/>
          <p:nvPr/>
        </p:nvSpPr>
        <p:spPr>
          <a:xfrm>
            <a:off x="1961644" y="5269665"/>
            <a:ext cx="82687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If a child has complex needs, we consider admissions on an individual basis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A3BB6DBF-9CC1-076A-B6CC-250A91642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563" y="532254"/>
            <a:ext cx="638154" cy="63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103BA4-1A94-809F-B572-89ED62739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2249" y="494196"/>
            <a:ext cx="471058" cy="6002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1F61EB-87BE-17EE-BDD1-CDF8CAF812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5044" y="456132"/>
            <a:ext cx="693469" cy="6763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7F5C73-8F5F-BC39-39CE-8F37D4E60A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5359" y="1421169"/>
            <a:ext cx="857250" cy="752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D866F67-9B32-BE12-99E0-CCEE768A45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4173" y="1575227"/>
            <a:ext cx="523875" cy="7524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67A46FE-69C7-7007-D720-9DFFC6B792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35986" y="1661486"/>
            <a:ext cx="752475" cy="752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70DDCC9-D91E-1BAA-0E73-013D5D925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86822" y="1676984"/>
            <a:ext cx="647700" cy="7524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0E8CA2D-E898-7B38-A6E5-DFB59997AA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4649" y="1699928"/>
            <a:ext cx="733425" cy="7524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36E13C-50B1-C25F-009D-F1C013BA48E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52292" y="2808913"/>
            <a:ext cx="323850" cy="7524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923E333-81E0-849B-1D37-B73D9A35247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83265" y="2808913"/>
            <a:ext cx="762000" cy="7524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6ABEA28-DBAE-7D75-42C2-0FBA549CA84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43198" y="3881921"/>
            <a:ext cx="563474" cy="5564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1465E47-7548-9077-ABA2-44E0A322E20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26111" y="3881996"/>
            <a:ext cx="638154" cy="51443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431736-EAEF-BEE5-3E53-819FBC7F7DA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91570" y="3917016"/>
            <a:ext cx="563474" cy="5564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00A1288-9FBE-ACB8-F2E2-F77C5EA7BDC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94674" y="3924002"/>
            <a:ext cx="533400" cy="5143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3A8BB8E-7D0E-E23B-F66D-A0C18C20ECA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71523" y="5651494"/>
            <a:ext cx="6140700" cy="6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129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66FF9-F5C4-AFA9-1264-E7902E350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7109"/>
            <a:ext cx="10515600" cy="108403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we decide if a child has SEND?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02CBE-84AD-87D2-B96B-5858F03B0046}"/>
              </a:ext>
            </a:extLst>
          </p:cNvPr>
          <p:cNvSpPr txBox="1"/>
          <p:nvPr/>
        </p:nvSpPr>
        <p:spPr>
          <a:xfrm>
            <a:off x="346589" y="789254"/>
            <a:ext cx="1167425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notice if a child :</a:t>
            </a:r>
          </a:p>
          <a:p>
            <a:pPr algn="l" fontAlgn="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Makes less progress than classmates </a:t>
            </a:r>
          </a:p>
          <a:p>
            <a:pPr algn="l" fontAlgn="t"/>
            <a:endParaRPr lang="en-GB" sz="20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Does not close the learning gap</a:t>
            </a:r>
          </a:p>
          <a:p>
            <a:pPr algn="l" fontAlgn="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Finds learning harder even with extra help			even</a:t>
            </a:r>
          </a:p>
          <a:p>
            <a:pPr algn="l" fontAlgn="t"/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get information from:</a:t>
            </a:r>
          </a:p>
          <a:p>
            <a:pPr algn="l" fontAlgn="t"/>
            <a:endParaRPr lang="en-GB" sz="20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parents 			teachers</a:t>
            </a:r>
          </a:p>
          <a:p>
            <a:pPr algn="l" fontAlgn="t"/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 fontAlgn="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nurseries / previous schools 	     /</a:t>
            </a: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 fontAlgn="t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outside experts like doctors or therapists 	</a:t>
            </a:r>
            <a:r>
              <a:rPr lang="en-GB" sz="2000" dirty="0"/>
              <a:t>	     like </a:t>
            </a:r>
            <a:endParaRPr lang="en-GB" sz="2000" b="0" i="0" u="none" strike="noStrike" dirty="0">
              <a:effectLst/>
            </a:endParaRPr>
          </a:p>
          <a:p>
            <a:pPr algn="l" fontAlgn="t"/>
            <a:endParaRPr lang="en-US" sz="2000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AABB6B4-5D5C-3024-35F4-67758318E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596" y="1394594"/>
            <a:ext cx="483245" cy="43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843151-1777-AD33-493B-1BD6D5EEB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557" y="1258335"/>
            <a:ext cx="281408" cy="5293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565085-88DF-F2EE-DCE3-6AB2F5915F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7996" y="1254923"/>
            <a:ext cx="483245" cy="4772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9BDC6F-8054-6BC5-69F7-55F8CBB7C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3111" y="2061035"/>
            <a:ext cx="502109" cy="5360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FC00BB-E3F8-E5EF-9D49-CEB002FBE5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8781" y="2019587"/>
            <a:ext cx="483245" cy="4832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337645-0D80-7444-754A-40F5F4CF9E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6781" y="1989737"/>
            <a:ext cx="599089" cy="544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E97B8E-F81C-2B62-CE62-99FF1276AF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9618" y="2019587"/>
            <a:ext cx="386086" cy="5000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37400F-B55A-2C0C-09B9-956AE5D9B3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8430" y="2777925"/>
            <a:ext cx="713883" cy="6482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94D052-866D-7D3E-B080-20200BAA7A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7618" y="2831262"/>
            <a:ext cx="582172" cy="5608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3D477A-3271-19F5-B782-C46FC2B540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14659" y="2727314"/>
            <a:ext cx="656444" cy="6482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83F31F-8C9E-290E-3365-2491C66C49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54637" y="2777925"/>
            <a:ext cx="466725" cy="752475"/>
          </a:xfrm>
          <a:prstGeom prst="rect">
            <a:avLst/>
          </a:prstGeom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9AE4A3B-6711-7622-374F-188F49B05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918" y="4026562"/>
            <a:ext cx="647380" cy="63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42536D98-A58B-07D1-7B9F-D27B61F94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6941" y="4111792"/>
            <a:ext cx="502109" cy="53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3496ED7-FEF9-A567-6E2D-DA2FD682B25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48495" y="4905849"/>
            <a:ext cx="575196" cy="547476"/>
          </a:xfrm>
          <a:prstGeom prst="rect">
            <a:avLst/>
          </a:prstGeom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309B6085-70D3-53D8-AEA4-F8784CCBF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572" y="4895499"/>
            <a:ext cx="564887" cy="55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281F2A-E8B0-94D1-C032-EB0CD1CA544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04337" y="4895499"/>
            <a:ext cx="564887" cy="5189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FA8B9AE-68B7-59CB-3F58-1771E909F75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76651" y="5974250"/>
            <a:ext cx="660580" cy="567237"/>
          </a:xfrm>
          <a:prstGeom prst="rect">
            <a:avLst/>
          </a:prstGeom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BF28270D-23A0-CDD6-78B1-F159EF453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074" y="5870864"/>
            <a:ext cx="660581" cy="64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3FC321AB-4A1C-4D53-C0C1-1635902CA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5357" y="5874037"/>
            <a:ext cx="660581" cy="61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>
            <a:extLst>
              <a:ext uri="{FF2B5EF4-FFF2-40B4-BE49-F238E27FC236}">
                <a16:creationId xmlns:a16="http://schemas.microsoft.com/office/drawing/2014/main" id="{0CA444F1-5573-DC51-888A-F37E2D86A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9284" y="5761770"/>
            <a:ext cx="528465" cy="61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292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AD0BC-7BD0-75B7-1BCC-62325B8AD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962" y="0"/>
            <a:ext cx="10515600" cy="811658"/>
          </a:xfrm>
        </p:spPr>
        <p:txBody>
          <a:bodyPr>
            <a:normAutofit/>
          </a:bodyPr>
          <a:lstStyle/>
          <a:p>
            <a:pPr algn="ctr" fontAlgn="t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 support Children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041F79F-037B-1083-01F2-45DC4666C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619" y="256984"/>
            <a:ext cx="1123389" cy="110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E42C4E5-E0B0-DCC5-6BE0-F2DD459C14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7679649"/>
              </p:ext>
            </p:extLst>
          </p:nvPr>
        </p:nvGraphicFramePr>
        <p:xfrm>
          <a:off x="1813725" y="1301126"/>
          <a:ext cx="8140352" cy="4600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B026801-8497-374D-394E-81D2BA03ED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61856" y="1245233"/>
            <a:ext cx="813153" cy="8131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89E1F6-93C4-F1B8-ACA7-4D600CEADD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05312" y="2937464"/>
            <a:ext cx="771525" cy="9830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9792A7-9F92-9700-A800-1D7B4F0CA3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58017" y="5901423"/>
            <a:ext cx="619125" cy="752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37133E-F747-599F-A4E9-2B8009FEA0D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9400" y="3225036"/>
            <a:ext cx="77152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75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E0984-BF3C-A98F-289D-A27AB31C1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75424"/>
            <a:ext cx="10515600" cy="766014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Assess, Plan, Do, Review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61DAA3-D0CE-57B2-977F-96B4C446EC90}"/>
              </a:ext>
            </a:extLst>
          </p:cNvPr>
          <p:cNvSpPr txBox="1"/>
          <p:nvPr/>
        </p:nvSpPr>
        <p:spPr>
          <a:xfrm>
            <a:off x="838199" y="1485434"/>
            <a:ext cx="1051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All Children		 	For Children with SEND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2BADFB-EF98-BD65-F2DA-C5F3179A3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104" y="737721"/>
            <a:ext cx="781050" cy="752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A98DC9-DB85-53D9-B551-3BCA44849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28" y="2438349"/>
            <a:ext cx="3709450" cy="29342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FDA31FE-367F-92DA-F2F1-5703A73E11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3481" y="2438349"/>
            <a:ext cx="6636091" cy="3511730"/>
          </a:xfrm>
          <a:prstGeom prst="rect">
            <a:avLst/>
          </a:prstGeom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F14247D3-BF43-A94A-3678-D7BC7C3A6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994" y="810924"/>
            <a:ext cx="435655" cy="82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F262B89-8F19-82F9-4261-215592E9C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4561" y="699940"/>
            <a:ext cx="8667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579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FD7CD-3247-5108-1A70-FCD0420F2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29903"/>
            <a:ext cx="10515600" cy="925158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Parents are Involved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39D6A-BF4A-866A-B300-6B7CDF843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6322" y="131398"/>
            <a:ext cx="1121228" cy="1107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1A2A12-96BE-A719-539C-A8F42B3B9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647" y="1422162"/>
            <a:ext cx="8264705" cy="498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35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792BA-84DF-15AF-BB34-00650281F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are Children Involved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1F11D3-21CE-C9E6-5D1B-C06B693EF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393" y="44717"/>
            <a:ext cx="1052143" cy="1362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450B54-90FE-39FC-264F-059CE2DAB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271" y="1343818"/>
            <a:ext cx="8421193" cy="525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0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098CF-B371-E3F1-C3B8-2D9F468B6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5030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Teachers and Support Staff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695EA2-010D-2084-DEBC-77967D269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915" y="965731"/>
            <a:ext cx="8218170" cy="526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315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8595F2-F674-A4DA-7CA7-650512656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573" y="684180"/>
            <a:ext cx="7630914" cy="548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4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E910EDE-344E-C378-BF86-3D554E17BCF4}"/>
              </a:ext>
            </a:extLst>
          </p:cNvPr>
          <p:cNvSpPr txBox="1"/>
          <p:nvPr/>
        </p:nvSpPr>
        <p:spPr>
          <a:xfrm>
            <a:off x="335280" y="138232"/>
            <a:ext cx="11521440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we support children with social and emotional needs</a:t>
            </a:r>
            <a:endParaRPr lang="en-GB" sz="36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effectLst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C6382-9AD3-B50A-F187-61F7FB18B6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0892" b="72196"/>
          <a:stretch>
            <a:fillRect/>
          </a:stretch>
        </p:blipFill>
        <p:spPr>
          <a:xfrm>
            <a:off x="3878580" y="702998"/>
            <a:ext cx="3665220" cy="10864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C64BA8-81D4-88BF-7F94-2C3ABD553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399" y="3623308"/>
            <a:ext cx="5340321" cy="28904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7A5F5E-722A-9525-18F2-26671FF13CB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0408"/>
          <a:stretch>
            <a:fillRect/>
          </a:stretch>
        </p:blipFill>
        <p:spPr>
          <a:xfrm>
            <a:off x="83820" y="1789457"/>
            <a:ext cx="6200169" cy="271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19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3934A-8E35-4B3C-CF7D-8202750A3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321C9AB-A0F4-741A-3BAD-ABDD6E303D62}"/>
              </a:ext>
            </a:extLst>
          </p:cNvPr>
          <p:cNvSpPr txBox="1"/>
          <p:nvPr/>
        </p:nvSpPr>
        <p:spPr>
          <a:xfrm>
            <a:off x="335280" y="138232"/>
            <a:ext cx="11521440" cy="8002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ZONES OF REGULATION</a:t>
            </a:r>
            <a:endParaRPr lang="en-GB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CFA3C1-EDDA-2BDD-8CE1-A4A8B1DE7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121" y="4750887"/>
            <a:ext cx="4440329" cy="19688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C54B31-E9CA-A105-EFA5-16228D32E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327" y="760304"/>
            <a:ext cx="9087345" cy="409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085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0CA47-88A7-E8FC-0B38-3F30C4B17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8457"/>
            <a:ext cx="10968990" cy="85049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that is available for parents / carers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B8B18A-1E1A-60F3-9AA5-59388B090D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641" r="38125" b="32943"/>
          <a:stretch>
            <a:fillRect/>
          </a:stretch>
        </p:blipFill>
        <p:spPr>
          <a:xfrm>
            <a:off x="9292198" y="1086436"/>
            <a:ext cx="1371991" cy="1523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549073-AA5C-DB29-7A50-8718C0A7E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78" y="796067"/>
            <a:ext cx="6501495" cy="30950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026B93-413D-688A-5670-C1D251744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9108" y="3803962"/>
            <a:ext cx="5912892" cy="305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69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982DB-7830-7D82-9F2B-D2FB6657F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35104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Further Information / Concerns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0A0349-B799-CD25-B37F-0F367EA45A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310"/>
          <a:stretch>
            <a:fillRect/>
          </a:stretch>
        </p:blipFill>
        <p:spPr>
          <a:xfrm>
            <a:off x="4658981" y="719659"/>
            <a:ext cx="3204859" cy="9654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D30C1E-636E-47D1-2A5E-B92DF531D3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713" t="4489" r="3002"/>
          <a:stretch>
            <a:fillRect/>
          </a:stretch>
        </p:blipFill>
        <p:spPr>
          <a:xfrm>
            <a:off x="3461060" y="1864647"/>
            <a:ext cx="5600700" cy="479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366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352</Words>
  <Application>Microsoft Office PowerPoint</Application>
  <PresentationFormat>Widescreen</PresentationFormat>
  <Paragraphs>92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Open Sans</vt:lpstr>
      <vt:lpstr>Segoe Script</vt:lpstr>
      <vt:lpstr>Office Theme</vt:lpstr>
      <vt:lpstr>Abbots Hall Primary Academy </vt:lpstr>
      <vt:lpstr>Key People</vt:lpstr>
      <vt:lpstr>PowerPoint Presentation</vt:lpstr>
      <vt:lpstr>What is SEND?    </vt:lpstr>
      <vt:lpstr> </vt:lpstr>
      <vt:lpstr>Types of SEND? </vt:lpstr>
      <vt:lpstr>PowerPoint Presentation</vt:lpstr>
      <vt:lpstr>How do we decide if a child has SEND?</vt:lpstr>
      <vt:lpstr>How we support Children </vt:lpstr>
      <vt:lpstr>Assess, Plan, Do, Review</vt:lpstr>
      <vt:lpstr>How Parents are Involved</vt:lpstr>
      <vt:lpstr>How are Children Involved </vt:lpstr>
      <vt:lpstr>Teachers and Support Staff </vt:lpstr>
      <vt:lpstr>PowerPoint Presentation</vt:lpstr>
      <vt:lpstr>PowerPoint Presentation</vt:lpstr>
      <vt:lpstr>PowerPoint Presentation</vt:lpstr>
      <vt:lpstr>Support that is available for parents / carers</vt:lpstr>
      <vt:lpstr>Further Information / Concerns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Abbots Hall Primary Academy</dc:title>
  <dc:creator>Jo adams</dc:creator>
  <cp:lastModifiedBy>SENCO</cp:lastModifiedBy>
  <cp:revision>5</cp:revision>
  <dcterms:created xsi:type="dcterms:W3CDTF">2022-10-01T10:26:14Z</dcterms:created>
  <dcterms:modified xsi:type="dcterms:W3CDTF">2025-11-17T09:50:30Z</dcterms:modified>
</cp:coreProperties>
</file>